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4570" y="1135126"/>
            <a:ext cx="59632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961133"/>
            <a:ext cx="5969609" cy="7018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094892"/>
            <a:ext cx="3897629" cy="9829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082164">
              <a:lnSpc>
                <a:spcPct val="100000"/>
              </a:lnSpc>
              <a:spcBef>
                <a:spcPts val="505"/>
              </a:spcBef>
            </a:pPr>
            <a:r>
              <a:rPr b="1" spc="15" dirty="0">
                <a:latin typeface="Trebuchet MS"/>
                <a:cs typeface="Trebuchet MS"/>
              </a:rPr>
              <a:t>LECTURE</a:t>
            </a:r>
            <a:r>
              <a:rPr b="1" spc="-290" dirty="0">
                <a:latin typeface="Trebuchet MS"/>
                <a:cs typeface="Trebuchet MS"/>
              </a:rPr>
              <a:t> </a:t>
            </a:r>
            <a:r>
              <a:rPr b="1" spc="15" dirty="0">
                <a:latin typeface="Trebuchet MS"/>
                <a:cs typeface="Trebuchet MS"/>
              </a:rPr>
              <a:t>4</a:t>
            </a: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b="1" spc="-140" dirty="0">
                <a:latin typeface="Arial"/>
                <a:cs typeface="Arial"/>
              </a:rPr>
              <a:t>Iron </a:t>
            </a:r>
            <a:r>
              <a:rPr b="1" spc="-180" dirty="0">
                <a:latin typeface="Arial"/>
                <a:cs typeface="Arial"/>
              </a:rPr>
              <a:t>blast</a:t>
            </a:r>
            <a:r>
              <a:rPr b="1" spc="-150" dirty="0">
                <a:latin typeface="Arial"/>
                <a:cs typeface="Arial"/>
              </a:rPr>
              <a:t> </a:t>
            </a:r>
            <a:r>
              <a:rPr b="1" spc="-190" dirty="0">
                <a:latin typeface="Arial"/>
                <a:cs typeface="Arial"/>
              </a:rPr>
              <a:t>furnace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240026"/>
            <a:ext cx="5968365" cy="611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2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furnace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used</a:t>
            </a:r>
            <a:r>
              <a:rPr sz="2800" spc="2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for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iron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production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26720" algn="l"/>
                <a:tab pos="1504315" algn="l"/>
                <a:tab pos="2416810" algn="l"/>
                <a:tab pos="3858260" algn="l"/>
                <a:tab pos="4615180" algn="l"/>
                <a:tab pos="5645150" algn="l"/>
              </a:tabLst>
            </a:pPr>
            <a:r>
              <a:rPr sz="2800" spc="-5" dirty="0">
                <a:latin typeface="Georgia"/>
                <a:cs typeface="Georgia"/>
              </a:rPr>
              <a:t>is	</a:t>
            </a:r>
            <a:r>
              <a:rPr sz="2800" spc="-10" dirty="0">
                <a:latin typeface="Georgia"/>
                <a:cs typeface="Georgia"/>
              </a:rPr>
              <a:t>call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blas</a:t>
            </a:r>
            <a:r>
              <a:rPr sz="2800" spc="-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fu</a:t>
            </a:r>
            <a:r>
              <a:rPr sz="2800" dirty="0">
                <a:latin typeface="Georgia"/>
                <a:cs typeface="Georgia"/>
              </a:rPr>
              <a:t>r</a:t>
            </a:r>
            <a:r>
              <a:rPr sz="2800" spc="-5" dirty="0">
                <a:latin typeface="Georgia"/>
                <a:cs typeface="Georgia"/>
              </a:rPr>
              <a:t>nace.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T</a:t>
            </a:r>
            <a:r>
              <a:rPr sz="2800" spc="5" dirty="0">
                <a:latin typeface="Georgia"/>
                <a:cs typeface="Georgia"/>
              </a:rPr>
              <a:t>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name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f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500"/>
              </a:lnSpc>
              <a:spcBef>
                <a:spcPts val="5"/>
              </a:spcBef>
            </a:pPr>
            <a:r>
              <a:rPr sz="2800" spc="-10" dirty="0">
                <a:latin typeface="Georgia"/>
                <a:cs typeface="Georgia"/>
              </a:rPr>
              <a:t>the blast </a:t>
            </a:r>
            <a:r>
              <a:rPr sz="2800" spc="-5" dirty="0">
                <a:latin typeface="Georgia"/>
                <a:cs typeface="Georgia"/>
              </a:rPr>
              <a:t>furnace is </a:t>
            </a:r>
            <a:r>
              <a:rPr sz="2800" spc="-10" dirty="0">
                <a:latin typeface="Georgia"/>
                <a:cs typeface="Georgia"/>
              </a:rPr>
              <a:t>due </a:t>
            </a:r>
            <a:r>
              <a:rPr sz="2800" spc="-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the fact</a:t>
            </a:r>
            <a:r>
              <a:rPr sz="2800" spc="-3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that  air is blown or "blasted" through </a:t>
            </a:r>
            <a:r>
              <a:rPr sz="2800" spc="-10" dirty="0">
                <a:latin typeface="Georgia"/>
                <a:cs typeface="Georgia"/>
              </a:rPr>
              <a:t>the  charge. </a:t>
            </a:r>
            <a:r>
              <a:rPr sz="2800" dirty="0">
                <a:latin typeface="Georgia"/>
                <a:cs typeface="Georgia"/>
              </a:rPr>
              <a:t>It </a:t>
            </a:r>
            <a:r>
              <a:rPr sz="2800" spc="-5" dirty="0">
                <a:latin typeface="Georgia"/>
                <a:cs typeface="Georgia"/>
              </a:rPr>
              <a:t>is composed of a hearth  (fireplace at </a:t>
            </a:r>
            <a:r>
              <a:rPr sz="2800" spc="-10" dirty="0">
                <a:latin typeface="Georgia"/>
                <a:cs typeface="Georgia"/>
              </a:rPr>
              <a:t>the bottom </a:t>
            </a:r>
            <a:r>
              <a:rPr sz="2800" spc="-5" dirty="0">
                <a:latin typeface="Georgia"/>
                <a:cs typeface="Georgia"/>
              </a:rPr>
              <a:t>surface) and</a:t>
            </a:r>
            <a:r>
              <a:rPr sz="2800" spc="-28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  </a:t>
            </a:r>
            <a:r>
              <a:rPr sz="2800" spc="-10" dirty="0">
                <a:latin typeface="Georgia"/>
                <a:cs typeface="Georgia"/>
              </a:rPr>
              <a:t>pile </a:t>
            </a:r>
            <a:r>
              <a:rPr sz="2800" spc="-5" dirty="0">
                <a:latin typeface="Georgia"/>
                <a:cs typeface="Georgia"/>
              </a:rPr>
              <a:t>(column) on the </a:t>
            </a:r>
            <a:r>
              <a:rPr sz="2800" spc="-10" dirty="0">
                <a:latin typeface="Georgia"/>
                <a:cs typeface="Georgia"/>
              </a:rPr>
              <a:t>top, </a:t>
            </a:r>
            <a:r>
              <a:rPr sz="2800" spc="-5" dirty="0">
                <a:latin typeface="Georgia"/>
                <a:cs typeface="Georgia"/>
              </a:rPr>
              <a:t>referring </a:t>
            </a:r>
            <a:r>
              <a:rPr sz="2800" spc="-10" dirty="0">
                <a:latin typeface="Georgia"/>
                <a:cs typeface="Georgia"/>
              </a:rPr>
              <a:t>to  Figure </a:t>
            </a:r>
            <a:r>
              <a:rPr sz="2800" spc="-5" dirty="0">
                <a:latin typeface="Georgia"/>
                <a:cs typeface="Georgia"/>
              </a:rPr>
              <a:t>1.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3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Georgia"/>
                <a:cs typeface="Georgia"/>
              </a:rPr>
              <a:t>Hematite</a:t>
            </a:r>
            <a:r>
              <a:rPr b="1" spc="125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ore</a:t>
            </a:r>
            <a:r>
              <a:rPr b="1" spc="135" dirty="0">
                <a:latin typeface="Georgia"/>
                <a:cs typeface="Georgia"/>
              </a:rPr>
              <a:t> </a:t>
            </a:r>
            <a:r>
              <a:rPr spc="-5" dirty="0"/>
              <a:t>is</a:t>
            </a:r>
            <a:r>
              <a:rPr spc="180" dirty="0"/>
              <a:t> </a:t>
            </a:r>
            <a:r>
              <a:rPr spc="-5" dirty="0"/>
              <a:t>added</a:t>
            </a:r>
            <a:r>
              <a:rPr spc="175" dirty="0"/>
              <a:t> </a:t>
            </a:r>
            <a:r>
              <a:rPr spc="-5" dirty="0"/>
              <a:t>to</a:t>
            </a:r>
            <a:r>
              <a:rPr spc="165" dirty="0"/>
              <a:t> </a:t>
            </a:r>
            <a:r>
              <a:rPr spc="-10" dirty="0"/>
              <a:t>the</a:t>
            </a:r>
            <a:r>
              <a:rPr spc="160" dirty="0"/>
              <a:t> </a:t>
            </a:r>
            <a:r>
              <a:rPr spc="-5" dirty="0"/>
              <a:t>top</a:t>
            </a:r>
            <a:r>
              <a:rPr spc="150" dirty="0"/>
              <a:t> </a:t>
            </a:r>
            <a:r>
              <a:rPr spc="-10" dirty="0"/>
              <a:t>of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2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70905" cy="20694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64540" algn="l"/>
                <a:tab pos="2204085" algn="l"/>
                <a:tab pos="3319145" algn="l"/>
                <a:tab pos="4269740" algn="l"/>
                <a:tab pos="5363845" algn="l"/>
              </a:tabLst>
            </a:pP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fur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ace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along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wit</a:t>
            </a:r>
            <a:r>
              <a:rPr sz="2800" spc="-5" dirty="0">
                <a:latin typeface="Georgia"/>
                <a:cs typeface="Georgia"/>
              </a:rPr>
              <a:t>h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b="1" spc="-10" dirty="0">
                <a:latin typeface="Georgia"/>
                <a:cs typeface="Georgia"/>
              </a:rPr>
              <a:t>cok</a:t>
            </a:r>
            <a:r>
              <a:rPr sz="2800" b="1" spc="-5" dirty="0">
                <a:latin typeface="Georgia"/>
                <a:cs typeface="Georgia"/>
              </a:rPr>
              <a:t>e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d</a:t>
            </a:r>
            <a:endParaRPr sz="2800">
              <a:latin typeface="Georgia"/>
              <a:cs typeface="Georgia"/>
            </a:endParaRPr>
          </a:p>
          <a:p>
            <a:pPr marL="12700" marR="7620">
              <a:lnSpc>
                <a:spcPts val="6370"/>
              </a:lnSpc>
              <a:spcBef>
                <a:spcPts val="705"/>
              </a:spcBef>
              <a:tabLst>
                <a:tab pos="2257425" algn="l"/>
                <a:tab pos="3512820" algn="l"/>
                <a:tab pos="5291455" algn="l"/>
              </a:tabLst>
            </a:pPr>
            <a:r>
              <a:rPr sz="2800" b="1" spc="-10" dirty="0">
                <a:latin typeface="Georgia"/>
                <a:cs typeface="Georgia"/>
              </a:rPr>
              <a:t>limest</a:t>
            </a:r>
            <a:r>
              <a:rPr sz="2800" b="1" spc="5" dirty="0">
                <a:latin typeface="Georgia"/>
                <a:cs typeface="Georgia"/>
              </a:rPr>
              <a:t>o</a:t>
            </a:r>
            <a:r>
              <a:rPr sz="2800" b="1" spc="-5" dirty="0">
                <a:latin typeface="Georgia"/>
                <a:cs typeface="Georgia"/>
              </a:rPr>
              <a:t>n</a:t>
            </a:r>
            <a:r>
              <a:rPr sz="2800" b="1" spc="5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Thr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reactio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20" dirty="0">
                <a:latin typeface="Georgia"/>
                <a:cs typeface="Georgia"/>
              </a:rPr>
              <a:t>a</a:t>
            </a:r>
            <a:r>
              <a:rPr sz="2800" spc="5" dirty="0">
                <a:latin typeface="Georgia"/>
                <a:cs typeface="Georgia"/>
              </a:rPr>
              <a:t>k</a:t>
            </a:r>
            <a:r>
              <a:rPr sz="2800" spc="-5" dirty="0">
                <a:latin typeface="Georgia"/>
                <a:cs typeface="Georgia"/>
              </a:rPr>
              <a:t>e  </a:t>
            </a:r>
            <a:r>
              <a:rPr sz="2800" spc="-10" dirty="0">
                <a:latin typeface="Georgia"/>
                <a:cs typeface="Georgia"/>
              </a:rPr>
              <a:t>place </a:t>
            </a:r>
            <a:r>
              <a:rPr sz="2800" spc="-5" dirty="0">
                <a:latin typeface="Georgia"/>
                <a:cs typeface="Georgia"/>
              </a:rPr>
              <a:t>during </a:t>
            </a:r>
            <a:r>
              <a:rPr sz="2800" spc="-10" dirty="0">
                <a:latin typeface="Georgia"/>
                <a:cs typeface="Georgia"/>
              </a:rPr>
              <a:t>this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extraction: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428869"/>
            <a:ext cx="5969000" cy="3686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990" algn="l"/>
              </a:tabLst>
            </a:pPr>
            <a:r>
              <a:rPr sz="2800" spc="-5" dirty="0">
                <a:latin typeface="Georgia"/>
                <a:cs typeface="Georgia"/>
              </a:rPr>
              <a:t>1.	</a:t>
            </a:r>
            <a:r>
              <a:rPr sz="2800" spc="-10" dirty="0">
                <a:latin typeface="Georgia"/>
                <a:cs typeface="Georgia"/>
              </a:rPr>
              <a:t>Firstly, </a:t>
            </a:r>
            <a:r>
              <a:rPr sz="2800" b="1" dirty="0">
                <a:latin typeface="Georgia"/>
                <a:cs typeface="Georgia"/>
              </a:rPr>
              <a:t>the coke </a:t>
            </a:r>
            <a:r>
              <a:rPr sz="2800" b="1" spc="-5" dirty="0">
                <a:latin typeface="Georgia"/>
                <a:cs typeface="Georgia"/>
              </a:rPr>
              <a:t>(carbon) </a:t>
            </a:r>
            <a:r>
              <a:rPr sz="2800" spc="-5" dirty="0">
                <a:latin typeface="Georgia"/>
                <a:cs typeface="Georgia"/>
              </a:rPr>
              <a:t>in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endParaRPr sz="2800">
              <a:latin typeface="Georgia"/>
              <a:cs typeface="Georgia"/>
            </a:endParaRPr>
          </a:p>
          <a:p>
            <a:pPr marL="241300" marR="7620" algn="just">
              <a:lnSpc>
                <a:spcPct val="189400"/>
              </a:lnSpc>
              <a:spcBef>
                <a:spcPts val="10"/>
              </a:spcBef>
            </a:pPr>
            <a:r>
              <a:rPr sz="2800" spc="-10" dirty="0">
                <a:latin typeface="Georgia"/>
                <a:cs typeface="Georgia"/>
              </a:rPr>
              <a:t>blast </a:t>
            </a:r>
            <a:r>
              <a:rPr sz="2800" spc="-5" dirty="0">
                <a:latin typeface="Georgia"/>
                <a:cs typeface="Georgia"/>
              </a:rPr>
              <a:t>furnace </a:t>
            </a:r>
            <a:r>
              <a:rPr sz="2800" spc="-10" dirty="0">
                <a:latin typeface="Georgia"/>
                <a:cs typeface="Georgia"/>
              </a:rPr>
              <a:t>burns with the </a:t>
            </a:r>
            <a:r>
              <a:rPr sz="2800" spc="-5" dirty="0">
                <a:latin typeface="Georgia"/>
                <a:cs typeface="Georgia"/>
              </a:rPr>
              <a:t>hot air  to form </a:t>
            </a:r>
            <a:r>
              <a:rPr sz="2800" spc="-10" dirty="0">
                <a:latin typeface="Georgia"/>
                <a:cs typeface="Georgia"/>
              </a:rPr>
              <a:t>carbon </a:t>
            </a:r>
            <a:r>
              <a:rPr sz="2800" spc="-5" dirty="0">
                <a:latin typeface="Georgia"/>
                <a:cs typeface="Georgia"/>
              </a:rPr>
              <a:t>dioxide. This  reaction</a:t>
            </a:r>
            <a:r>
              <a:rPr sz="2800" spc="-1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produces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1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main</a:t>
            </a:r>
            <a:r>
              <a:rPr sz="2800" spc="-1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source</a:t>
            </a:r>
            <a:r>
              <a:rPr sz="2800" spc="-1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of  </a:t>
            </a:r>
            <a:r>
              <a:rPr sz="2800" spc="-5" dirty="0">
                <a:latin typeface="Georgia"/>
                <a:cs typeface="Georgia"/>
              </a:rPr>
              <a:t>heat in the</a:t>
            </a:r>
            <a:r>
              <a:rPr sz="2800" spc="-10" dirty="0">
                <a:latin typeface="Georgia"/>
                <a:cs typeface="Georgia"/>
              </a:rPr>
              <a:t> furnace.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1222"/>
            <a:ext cx="5742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Georgia"/>
                <a:cs typeface="Georgia"/>
              </a:rPr>
              <a:t>C + O2 </a:t>
            </a:r>
            <a:r>
              <a:rPr b="1" spc="-5" dirty="0">
                <a:latin typeface="Times New Roman"/>
                <a:cs typeface="Times New Roman"/>
              </a:rPr>
              <a:t>→ </a:t>
            </a:r>
            <a:r>
              <a:rPr b="1" spc="-10" dirty="0">
                <a:latin typeface="Georgia"/>
                <a:cs typeface="Georgia"/>
              </a:rPr>
              <a:t>CO2 (Carbon</a:t>
            </a:r>
            <a:r>
              <a:rPr b="1" spc="55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dioxide)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3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875789"/>
            <a:ext cx="5965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The air </a:t>
            </a:r>
            <a:r>
              <a:rPr sz="2800" dirty="0">
                <a:latin typeface="Georgia"/>
                <a:cs typeface="Georgia"/>
              </a:rPr>
              <a:t>for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blast furnace </a:t>
            </a:r>
            <a:r>
              <a:rPr sz="2800" spc="-10" dirty="0">
                <a:latin typeface="Georgia"/>
                <a:cs typeface="Georgia"/>
              </a:rPr>
              <a:t>has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15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be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03926" y="2587878"/>
            <a:ext cx="3937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latin typeface="Georgia"/>
                <a:cs typeface="Georgia"/>
              </a:rPr>
              <a:t>0</a:t>
            </a:r>
            <a:r>
              <a:rPr sz="4200" spc="-7" baseline="-14880" dirty="0">
                <a:latin typeface="Georgia"/>
                <a:cs typeface="Georgia"/>
              </a:rPr>
              <a:t>C</a:t>
            </a:r>
            <a:endParaRPr sz="4200" baseline="-1488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683890"/>
            <a:ext cx="5970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69135" algn="l"/>
                <a:tab pos="2663190" algn="l"/>
                <a:tab pos="5363845" algn="l"/>
              </a:tabLst>
            </a:pPr>
            <a:r>
              <a:rPr sz="2800" spc="-10" dirty="0">
                <a:latin typeface="Georgia"/>
                <a:cs typeface="Georgia"/>
              </a:rPr>
              <a:t>preh</a:t>
            </a:r>
            <a:r>
              <a:rPr sz="2800" spc="-5" dirty="0">
                <a:latin typeface="Georgia"/>
                <a:cs typeface="Georgia"/>
              </a:rPr>
              <a:t>ea</a:t>
            </a:r>
            <a:r>
              <a:rPr sz="2800" spc="-20" dirty="0">
                <a:latin typeface="Georgia"/>
                <a:cs typeface="Georgia"/>
              </a:rPr>
              <a:t>t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o</a:t>
            </a:r>
            <a:r>
              <a:rPr sz="2800" dirty="0">
                <a:latin typeface="Georgia"/>
                <a:cs typeface="Georgia"/>
              </a:rPr>
              <a:t>	5</a:t>
            </a:r>
            <a:r>
              <a:rPr sz="2800" spc="-5" dirty="0">
                <a:latin typeface="Georgia"/>
                <a:cs typeface="Georgia"/>
              </a:rPr>
              <a:t>0</a:t>
            </a:r>
            <a:r>
              <a:rPr sz="2800" spc="15" dirty="0">
                <a:latin typeface="Georgia"/>
                <a:cs typeface="Georgia"/>
              </a:rPr>
              <a:t>0</a:t>
            </a:r>
            <a:r>
              <a:rPr sz="2800" spc="-10" dirty="0">
                <a:latin typeface="Georgia"/>
                <a:cs typeface="Georgia"/>
              </a:rPr>
              <a:t>-</a:t>
            </a:r>
            <a:r>
              <a:rPr sz="2800" spc="-5" dirty="0">
                <a:latin typeface="Georgia"/>
                <a:cs typeface="Georgia"/>
              </a:rPr>
              <a:t>1000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d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3493135"/>
            <a:ext cx="5969635" cy="2875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compressed</a:t>
            </a:r>
            <a:r>
              <a:rPr sz="2800" spc="3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3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200-300</a:t>
            </a:r>
            <a:r>
              <a:rPr sz="2800" spc="3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KPa</a:t>
            </a:r>
            <a:r>
              <a:rPr sz="2800" spc="3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3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burn</a:t>
            </a:r>
            <a:endParaRPr sz="2800">
              <a:latin typeface="Georgia"/>
              <a:cs typeface="Georgia"/>
            </a:endParaRPr>
          </a:p>
          <a:p>
            <a:pPr marL="12700" marR="9525" algn="just">
              <a:lnSpc>
                <a:spcPct val="189300"/>
              </a:lnSpc>
            </a:pP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necessary amount of coke </a:t>
            </a:r>
            <a:r>
              <a:rPr sz="2800" spc="-10" dirty="0">
                <a:latin typeface="Georgia"/>
                <a:cs typeface="Georgia"/>
              </a:rPr>
              <a:t>to  supply </a:t>
            </a:r>
            <a:r>
              <a:rPr sz="2800" spc="-5" dirty="0">
                <a:latin typeface="Georgia"/>
                <a:cs typeface="Georgia"/>
              </a:rPr>
              <a:t>the required temperature </a:t>
            </a:r>
            <a:r>
              <a:rPr sz="2800" spc="-10" dirty="0">
                <a:latin typeface="Georgia"/>
                <a:cs typeface="Georgia"/>
              </a:rPr>
              <a:t>for  the </a:t>
            </a:r>
            <a:r>
              <a:rPr sz="2800" spc="-5" dirty="0">
                <a:latin typeface="Georgia"/>
                <a:cs typeface="Georgia"/>
              </a:rPr>
              <a:t>reactions.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7533893"/>
            <a:ext cx="2903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7894" algn="l"/>
                <a:tab pos="1978660" algn="l"/>
              </a:tabLst>
            </a:pPr>
            <a:r>
              <a:rPr sz="2800" spc="-5" dirty="0">
                <a:latin typeface="Georgia"/>
                <a:cs typeface="Georgia"/>
              </a:rPr>
              <a:t>The	coke	</a:t>
            </a:r>
            <a:r>
              <a:rPr sz="2800" spc="-10" dirty="0">
                <a:latin typeface="Georgia"/>
                <a:cs typeface="Georgia"/>
              </a:rPr>
              <a:t>burns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06908" y="7533893"/>
            <a:ext cx="1728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intensively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5804" y="7533893"/>
            <a:ext cx="732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ar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8341868"/>
            <a:ext cx="50076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51760" algn="l"/>
                <a:tab pos="3789679" algn="l"/>
                <a:tab pos="4632960" algn="l"/>
              </a:tabLst>
            </a:pPr>
            <a:r>
              <a:rPr sz="2800" spc="-5" dirty="0">
                <a:latin typeface="Georgia"/>
                <a:cs typeface="Georgia"/>
              </a:rPr>
              <a:t>appro</a:t>
            </a:r>
            <a:r>
              <a:rPr sz="2800" dirty="0">
                <a:latin typeface="Georgia"/>
                <a:cs typeface="Georgia"/>
              </a:rPr>
              <a:t>x</a:t>
            </a:r>
            <a:r>
              <a:rPr sz="2800" spc="-5" dirty="0">
                <a:latin typeface="Georgia"/>
                <a:cs typeface="Georgia"/>
              </a:rPr>
              <a:t>imately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1</a:t>
            </a:r>
            <a:r>
              <a:rPr sz="2800" dirty="0">
                <a:latin typeface="Georgia"/>
                <a:cs typeface="Georgia"/>
              </a:rPr>
              <a:t>7</a:t>
            </a:r>
            <a:r>
              <a:rPr sz="2800" spc="-5" dirty="0">
                <a:latin typeface="Georgia"/>
                <a:cs typeface="Georgia"/>
              </a:rPr>
              <a:t>00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°</a:t>
            </a:r>
            <a:r>
              <a:rPr sz="2800" spc="-5" dirty="0">
                <a:latin typeface="Georgia"/>
                <a:cs typeface="Georgia"/>
              </a:rPr>
              <a:t>C.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At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4095" y="8341868"/>
            <a:ext cx="612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5" dirty="0">
                <a:latin typeface="Georgia"/>
                <a:cs typeface="Georgia"/>
              </a:rPr>
              <a:t>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8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temperature, CO2 reacts</a:t>
            </a:r>
            <a:r>
              <a:rPr spc="400" dirty="0"/>
              <a:t> </a:t>
            </a:r>
            <a:r>
              <a:rPr spc="-5" dirty="0"/>
              <a:t>immediately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4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4369"/>
            <a:ext cx="4292600" cy="1795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Georgia"/>
                <a:cs typeface="Georgia"/>
              </a:rPr>
              <a:t>with </a:t>
            </a:r>
            <a:r>
              <a:rPr sz="2800" dirty="0">
                <a:latin typeface="Georgia"/>
                <a:cs typeface="Georgia"/>
              </a:rPr>
              <a:t>carbon </a:t>
            </a:r>
            <a:r>
              <a:rPr sz="2800" spc="-5" dirty="0">
                <a:latin typeface="Georgia"/>
                <a:cs typeface="Georgia"/>
              </a:rPr>
              <a:t>to form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CO: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L="12700" marR="5080">
              <a:lnSpc>
                <a:spcPts val="3180"/>
              </a:lnSpc>
            </a:pPr>
            <a:r>
              <a:rPr sz="2800" b="1" spc="-10" dirty="0">
                <a:latin typeface="Georgia"/>
                <a:cs typeface="Georgia"/>
              </a:rPr>
              <a:t>C+ </a:t>
            </a:r>
            <a:r>
              <a:rPr sz="2800" b="1" spc="-5" dirty="0">
                <a:latin typeface="Georgia"/>
                <a:cs typeface="Georgia"/>
              </a:rPr>
              <a:t>CO2 </a:t>
            </a:r>
            <a:r>
              <a:rPr sz="2800" b="1" spc="-5" dirty="0">
                <a:latin typeface="Times New Roman"/>
                <a:cs typeface="Times New Roman"/>
              </a:rPr>
              <a:t>→ </a:t>
            </a:r>
            <a:r>
              <a:rPr sz="2800" b="1" spc="-10" dirty="0">
                <a:latin typeface="Georgia"/>
                <a:cs typeface="Georgia"/>
              </a:rPr>
              <a:t>2CO (Carbon  </a:t>
            </a:r>
            <a:r>
              <a:rPr sz="2800" b="1" spc="-5" dirty="0">
                <a:latin typeface="Georgia"/>
                <a:cs typeface="Georgia"/>
              </a:rPr>
              <a:t>monoxide)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904613"/>
            <a:ext cx="5967730" cy="2907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Georgia"/>
                <a:cs typeface="Georgia"/>
              </a:rPr>
              <a:t>Now, </a:t>
            </a:r>
            <a:r>
              <a:rPr sz="2800" b="1" dirty="0">
                <a:latin typeface="Georgia"/>
                <a:cs typeface="Georgia"/>
              </a:rPr>
              <a:t>Hematite;</a:t>
            </a:r>
            <a:endParaRPr sz="2800">
              <a:latin typeface="Georgia"/>
              <a:cs typeface="Georgia"/>
            </a:endParaRPr>
          </a:p>
          <a:p>
            <a:pPr marL="241300" marR="5080" indent="-228600" algn="just">
              <a:lnSpc>
                <a:spcPct val="189500"/>
              </a:lnSpc>
              <a:spcBef>
                <a:spcPts val="229"/>
              </a:spcBef>
            </a:pPr>
            <a:r>
              <a:rPr sz="2800" spc="-5" dirty="0">
                <a:latin typeface="Georgia"/>
                <a:cs typeface="Georgia"/>
              </a:rPr>
              <a:t>2. </a:t>
            </a:r>
            <a:r>
              <a:rPr sz="2800" b="1" spc="-5" dirty="0">
                <a:latin typeface="Georgia"/>
                <a:cs typeface="Georgia"/>
              </a:rPr>
              <a:t>Some of </a:t>
            </a:r>
            <a:r>
              <a:rPr sz="2800" b="1" spc="-10" dirty="0">
                <a:latin typeface="Georgia"/>
                <a:cs typeface="Georgia"/>
              </a:rPr>
              <a:t>the </a:t>
            </a:r>
            <a:r>
              <a:rPr sz="2800" b="1" spc="-5" dirty="0">
                <a:latin typeface="Georgia"/>
                <a:cs typeface="Georgia"/>
              </a:rPr>
              <a:t>Hematite (Fe2O3)  </a:t>
            </a:r>
            <a:r>
              <a:rPr sz="2800" spc="-5" dirty="0">
                <a:latin typeface="Georgia"/>
                <a:cs typeface="Georgia"/>
              </a:rPr>
              <a:t>reacts </a:t>
            </a:r>
            <a:r>
              <a:rPr sz="2800" spc="-10" dirty="0">
                <a:latin typeface="Georgia"/>
                <a:cs typeface="Georgia"/>
              </a:rPr>
              <a:t>with carbon </a:t>
            </a:r>
            <a:r>
              <a:rPr sz="2800" spc="-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form </a:t>
            </a:r>
            <a:r>
              <a:rPr sz="2800" spc="-5" dirty="0">
                <a:latin typeface="Georgia"/>
                <a:cs typeface="Georgia"/>
              </a:rPr>
              <a:t>pure iron  (along with carbon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monoxide).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7317"/>
            <a:ext cx="5969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Georgia"/>
                <a:cs typeface="Georgia"/>
              </a:rPr>
              <a:t>3C</a:t>
            </a:r>
            <a:r>
              <a:rPr b="1" spc="-125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+</a:t>
            </a:r>
            <a:r>
              <a:rPr b="1" spc="-130" dirty="0">
                <a:latin typeface="Georgia"/>
                <a:cs typeface="Georgia"/>
              </a:rPr>
              <a:t> </a:t>
            </a:r>
            <a:r>
              <a:rPr b="1" spc="-10" dirty="0">
                <a:latin typeface="Georgia"/>
                <a:cs typeface="Georgia"/>
              </a:rPr>
              <a:t>Fe2O3</a:t>
            </a:r>
            <a:r>
              <a:rPr b="1" spc="-114" dirty="0">
                <a:latin typeface="Georgia"/>
                <a:cs typeface="Georgia"/>
              </a:rPr>
              <a:t> </a:t>
            </a:r>
            <a:r>
              <a:rPr b="1" spc="-270" dirty="0">
                <a:latin typeface="Arial"/>
                <a:cs typeface="Arial"/>
              </a:rPr>
              <a:t>→</a:t>
            </a:r>
            <a:r>
              <a:rPr b="1" spc="-190" dirty="0">
                <a:latin typeface="Arial"/>
                <a:cs typeface="Arial"/>
              </a:rPr>
              <a:t> </a:t>
            </a:r>
            <a:r>
              <a:rPr b="1" spc="-5" dirty="0">
                <a:latin typeface="Georgia"/>
                <a:cs typeface="Georgia"/>
              </a:rPr>
              <a:t>2Fe</a:t>
            </a:r>
            <a:r>
              <a:rPr b="1" spc="-135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+</a:t>
            </a:r>
            <a:r>
              <a:rPr b="1" spc="-130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3CO</a:t>
            </a:r>
            <a:r>
              <a:rPr b="1" spc="-120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(Carbon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5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003805"/>
            <a:ext cx="5969000" cy="6423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Georgia"/>
                <a:cs typeface="Georgia"/>
              </a:rPr>
              <a:t>monoxide)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500"/>
              </a:lnSpc>
              <a:spcBef>
                <a:spcPts val="990"/>
              </a:spcBef>
            </a:pPr>
            <a:r>
              <a:rPr sz="2800" spc="-5" dirty="0">
                <a:latin typeface="Georgia"/>
                <a:cs typeface="Georgia"/>
              </a:rPr>
              <a:t>However,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most</a:t>
            </a:r>
            <a:r>
              <a:rPr sz="2800" b="1" spc="-13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of</a:t>
            </a:r>
            <a:r>
              <a:rPr sz="2800" b="1" spc="-140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Fe2O3</a:t>
            </a:r>
            <a:r>
              <a:rPr sz="2800" b="1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reacts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with  </a:t>
            </a:r>
            <a:r>
              <a:rPr sz="2800" spc="-10" dirty="0">
                <a:latin typeface="Georgia"/>
                <a:cs typeface="Georgia"/>
              </a:rPr>
              <a:t>carbon </a:t>
            </a:r>
            <a:r>
              <a:rPr sz="2800" spc="-5" dirty="0">
                <a:latin typeface="Georgia"/>
                <a:cs typeface="Georgia"/>
              </a:rPr>
              <a:t>monoxide, </a:t>
            </a:r>
            <a:r>
              <a:rPr sz="2800" spc="-10" dirty="0">
                <a:latin typeface="Georgia"/>
                <a:cs typeface="Georgia"/>
              </a:rPr>
              <a:t>which </a:t>
            </a:r>
            <a:r>
              <a:rPr sz="2800" spc="-5" dirty="0">
                <a:latin typeface="Georgia"/>
                <a:cs typeface="Georgia"/>
              </a:rPr>
              <a:t>is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main  reducing agent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iron (iii) </a:t>
            </a:r>
            <a:r>
              <a:rPr sz="2800" dirty="0">
                <a:latin typeface="Georgia"/>
                <a:cs typeface="Georgia"/>
              </a:rPr>
              <a:t>oxide. </a:t>
            </a:r>
            <a:r>
              <a:rPr sz="2800" spc="-5" dirty="0">
                <a:latin typeface="Georgia"/>
                <a:cs typeface="Georgia"/>
              </a:rPr>
              <a:t>This  </a:t>
            </a:r>
            <a:r>
              <a:rPr sz="2800" spc="-10" dirty="0">
                <a:latin typeface="Georgia"/>
                <a:cs typeface="Georgia"/>
              </a:rPr>
              <a:t>produces pure </a:t>
            </a:r>
            <a:r>
              <a:rPr sz="2800" spc="-5" dirty="0">
                <a:latin typeface="Georgia"/>
                <a:cs typeface="Georgia"/>
              </a:rPr>
              <a:t>iron and </a:t>
            </a:r>
            <a:r>
              <a:rPr sz="2800" spc="-10" dirty="0">
                <a:latin typeface="Georgia"/>
                <a:cs typeface="Georgia"/>
              </a:rPr>
              <a:t>carbon  </a:t>
            </a:r>
            <a:r>
              <a:rPr sz="2800" spc="-5" dirty="0">
                <a:latin typeface="Georgia"/>
                <a:cs typeface="Georgia"/>
              </a:rPr>
              <a:t>dioxide.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b="1" spc="-10" dirty="0">
                <a:latin typeface="Georgia"/>
                <a:cs typeface="Georgia"/>
              </a:rPr>
              <a:t>Fe2O3 </a:t>
            </a:r>
            <a:r>
              <a:rPr sz="2800" b="1" spc="-5" dirty="0">
                <a:latin typeface="Georgia"/>
                <a:cs typeface="Georgia"/>
              </a:rPr>
              <a:t>+ 3CO </a:t>
            </a:r>
            <a:r>
              <a:rPr sz="2800" b="1" spc="-270" dirty="0">
                <a:latin typeface="Arial"/>
                <a:cs typeface="Arial"/>
              </a:rPr>
              <a:t>→ </a:t>
            </a:r>
            <a:r>
              <a:rPr sz="2800" b="1" spc="-5" dirty="0">
                <a:latin typeface="Georgia"/>
                <a:cs typeface="Georgia"/>
              </a:rPr>
              <a:t>2Fe +</a:t>
            </a:r>
            <a:r>
              <a:rPr sz="2800" b="1" spc="2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3CO2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b="1" spc="-5" dirty="0">
                <a:latin typeface="Georgia"/>
                <a:cs typeface="Georgia"/>
              </a:rPr>
              <a:t>(Carbon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dioxide)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6650"/>
            <a:ext cx="29940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Georgia"/>
                <a:cs typeface="Georgia"/>
              </a:rPr>
              <a:t>Now,</a:t>
            </a:r>
            <a:r>
              <a:rPr b="1" spc="-55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Limestone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6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269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  <a:tabLst>
                <a:tab pos="927100" algn="l"/>
              </a:tabLst>
            </a:pPr>
            <a:r>
              <a:rPr dirty="0">
                <a:latin typeface="Georgia"/>
                <a:cs typeface="Georgia"/>
              </a:rPr>
              <a:t>3.	</a:t>
            </a:r>
            <a:r>
              <a:rPr spc="-5" dirty="0">
                <a:latin typeface="Georgia"/>
                <a:cs typeface="Georgia"/>
              </a:rPr>
              <a:t>In </a:t>
            </a:r>
            <a:r>
              <a:rPr spc="-10" dirty="0">
                <a:latin typeface="Georgia"/>
                <a:cs typeface="Georgia"/>
              </a:rPr>
              <a:t>the </a:t>
            </a:r>
            <a:r>
              <a:rPr spc="-5" dirty="0">
                <a:latin typeface="Georgia"/>
                <a:cs typeface="Georgia"/>
              </a:rPr>
              <a:t>blast furnace,</a:t>
            </a:r>
            <a:r>
              <a:rPr spc="-140" dirty="0">
                <a:latin typeface="Georgia"/>
                <a:cs typeface="Georgia"/>
              </a:rPr>
              <a:t> </a:t>
            </a:r>
            <a:r>
              <a:rPr b="1" spc="-5" dirty="0">
                <a:latin typeface="Georgia"/>
                <a:cs typeface="Georgia"/>
              </a:rPr>
              <a:t>limestone</a:t>
            </a:r>
          </a:p>
          <a:p>
            <a:pPr marL="469265" marR="5080">
              <a:lnSpc>
                <a:spcPts val="6370"/>
              </a:lnSpc>
              <a:spcBef>
                <a:spcPts val="705"/>
              </a:spcBef>
            </a:pPr>
            <a:r>
              <a:rPr b="1" spc="-5" dirty="0">
                <a:latin typeface="Georgia"/>
                <a:cs typeface="Georgia"/>
              </a:rPr>
              <a:t>(CaCO3) </a:t>
            </a:r>
            <a:r>
              <a:rPr spc="-5" dirty="0">
                <a:latin typeface="Georgia"/>
                <a:cs typeface="Georgia"/>
              </a:rPr>
              <a:t>is used in pieces </a:t>
            </a:r>
            <a:r>
              <a:rPr dirty="0">
                <a:latin typeface="Georgia"/>
                <a:cs typeface="Georgia"/>
              </a:rPr>
              <a:t>5-10</a:t>
            </a:r>
            <a:r>
              <a:rPr spc="-21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cm  </a:t>
            </a:r>
            <a:r>
              <a:rPr spc="-5" dirty="0">
                <a:latin typeface="Georgia"/>
                <a:cs typeface="Georgia"/>
              </a:rPr>
              <a:t>in </a:t>
            </a:r>
            <a:r>
              <a:rPr spc="-10" dirty="0">
                <a:latin typeface="Georgia"/>
                <a:cs typeface="Georgia"/>
              </a:rPr>
              <a:t>size </a:t>
            </a:r>
            <a:r>
              <a:rPr spc="-5" dirty="0">
                <a:latin typeface="Georgia"/>
                <a:cs typeface="Georgia"/>
              </a:rPr>
              <a:t>that decomposed </a:t>
            </a:r>
            <a:r>
              <a:rPr spc="-10" dirty="0">
                <a:latin typeface="Georgia"/>
                <a:cs typeface="Georgia"/>
              </a:rPr>
              <a:t>starting</a:t>
            </a:r>
            <a:r>
              <a:rPr spc="26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at</a:t>
            </a:r>
          </a:p>
          <a:p>
            <a:pPr marL="469265">
              <a:lnSpc>
                <a:spcPct val="100000"/>
              </a:lnSpc>
              <a:spcBef>
                <a:spcPts val="2305"/>
              </a:spcBef>
            </a:pPr>
            <a:r>
              <a:rPr spc="-10" dirty="0">
                <a:latin typeface="Georgia"/>
                <a:cs typeface="Georgia"/>
              </a:rPr>
              <a:t>800 </a:t>
            </a:r>
            <a:r>
              <a:rPr sz="2700" spc="-7" baseline="23148" dirty="0">
                <a:latin typeface="Georgia"/>
                <a:cs typeface="Georgia"/>
              </a:rPr>
              <a:t>0</a:t>
            </a:r>
            <a:r>
              <a:rPr sz="2800" spc="-5" dirty="0">
                <a:latin typeface="Georgia"/>
                <a:cs typeface="Georgia"/>
              </a:rPr>
              <a:t>C as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follows:</a:t>
            </a:r>
            <a:endParaRPr sz="2800">
              <a:latin typeface="Georgia"/>
              <a:cs typeface="Georgia"/>
            </a:endParaRPr>
          </a:p>
          <a:p>
            <a:pPr marL="12700" marR="8255">
              <a:lnSpc>
                <a:spcPct val="201200"/>
              </a:lnSpc>
              <a:spcBef>
                <a:spcPts val="680"/>
              </a:spcBef>
              <a:tabLst>
                <a:tab pos="1467485" algn="l"/>
                <a:tab pos="2008505" algn="l"/>
                <a:tab pos="2985135" algn="l"/>
                <a:tab pos="3454400" algn="l"/>
                <a:tab pos="4442460" algn="l"/>
              </a:tabLst>
            </a:pPr>
            <a:r>
              <a:rPr b="1" spc="-10" dirty="0">
                <a:latin typeface="Georgia"/>
                <a:cs typeface="Georgia"/>
              </a:rPr>
              <a:t>Ca</a:t>
            </a:r>
            <a:r>
              <a:rPr b="1" dirty="0">
                <a:latin typeface="Georgia"/>
                <a:cs typeface="Georgia"/>
              </a:rPr>
              <a:t>C</a:t>
            </a:r>
            <a:r>
              <a:rPr b="1" spc="-5" dirty="0">
                <a:latin typeface="Georgia"/>
                <a:cs typeface="Georgia"/>
              </a:rPr>
              <a:t>O3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270" dirty="0">
                <a:latin typeface="Arial"/>
                <a:cs typeface="Arial"/>
              </a:rPr>
              <a:t>→</a:t>
            </a:r>
            <a:r>
              <a:rPr b="1" dirty="0">
                <a:latin typeface="Arial"/>
                <a:cs typeface="Arial"/>
              </a:rPr>
              <a:t>	</a:t>
            </a:r>
            <a:r>
              <a:rPr b="1" spc="-10" dirty="0">
                <a:latin typeface="Georgia"/>
                <a:cs typeface="Georgia"/>
              </a:rPr>
              <a:t>Ca</a:t>
            </a:r>
            <a:r>
              <a:rPr b="1" spc="-5" dirty="0">
                <a:latin typeface="Georgia"/>
                <a:cs typeface="Georgia"/>
              </a:rPr>
              <a:t>O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5" dirty="0">
                <a:latin typeface="Georgia"/>
                <a:cs typeface="Georgia"/>
              </a:rPr>
              <a:t>+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10" dirty="0">
                <a:latin typeface="Georgia"/>
                <a:cs typeface="Georgia"/>
              </a:rPr>
              <a:t>CO</a:t>
            </a:r>
            <a:r>
              <a:rPr b="1" spc="-5" dirty="0">
                <a:latin typeface="Georgia"/>
                <a:cs typeface="Georgia"/>
              </a:rPr>
              <a:t>2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5" dirty="0">
                <a:latin typeface="Georgia"/>
                <a:cs typeface="Georgia"/>
              </a:rPr>
              <a:t>(Car</a:t>
            </a:r>
            <a:r>
              <a:rPr b="1" dirty="0">
                <a:latin typeface="Georgia"/>
                <a:cs typeface="Georgia"/>
              </a:rPr>
              <a:t>b</a:t>
            </a:r>
            <a:r>
              <a:rPr b="1" spc="-5" dirty="0">
                <a:latin typeface="Georgia"/>
                <a:cs typeface="Georgia"/>
              </a:rPr>
              <a:t>on  </a:t>
            </a:r>
            <a:r>
              <a:rPr b="1" spc="-10" dirty="0">
                <a:latin typeface="Georgia"/>
                <a:cs typeface="Georgia"/>
              </a:rPr>
              <a:t>dioxide)</a:t>
            </a:r>
          </a:p>
          <a:p>
            <a:pPr marL="12700" marR="8255" indent="85090">
              <a:lnSpc>
                <a:spcPct val="189300"/>
              </a:lnSpc>
              <a:spcBef>
                <a:spcPts val="994"/>
              </a:spcBef>
              <a:tabLst>
                <a:tab pos="412115" algn="l"/>
                <a:tab pos="1398270" algn="l"/>
                <a:tab pos="1876425" algn="l"/>
                <a:tab pos="3045460" algn="l"/>
                <a:tab pos="4348480" algn="l"/>
                <a:tab pos="5352415" algn="l"/>
              </a:tabLst>
            </a:pPr>
            <a:r>
              <a:rPr spc="-5" dirty="0">
                <a:latin typeface="Georgia"/>
                <a:cs typeface="Georgia"/>
              </a:rPr>
              <a:t>The main impurity found in </a:t>
            </a:r>
            <a:r>
              <a:rPr spc="-10" dirty="0">
                <a:latin typeface="Georgia"/>
                <a:cs typeface="Georgia"/>
              </a:rPr>
              <a:t>iron </a:t>
            </a:r>
            <a:r>
              <a:rPr spc="-5" dirty="0">
                <a:latin typeface="Georgia"/>
                <a:cs typeface="Georgia"/>
              </a:rPr>
              <a:t>ore  is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sand</a:t>
            </a:r>
            <a:r>
              <a:rPr spc="-5" dirty="0">
                <a:latin typeface="Georgia"/>
                <a:cs typeface="Georgia"/>
              </a:rPr>
              <a:t>,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silic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dio</a:t>
            </a:r>
            <a:r>
              <a:rPr dirty="0">
                <a:latin typeface="Georgia"/>
                <a:cs typeface="Georgia"/>
              </a:rPr>
              <a:t>x</a:t>
            </a:r>
            <a:r>
              <a:rPr spc="-5" dirty="0">
                <a:latin typeface="Georgia"/>
                <a:cs typeface="Georgia"/>
              </a:rPr>
              <a:t>ide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SiO2</a:t>
            </a:r>
            <a:r>
              <a:rPr spc="-5" dirty="0">
                <a:latin typeface="Georgia"/>
                <a:cs typeface="Georgia"/>
              </a:rPr>
              <a:t>.</a:t>
            </a:r>
            <a:r>
              <a:rPr dirty="0">
                <a:latin typeface="Georgia"/>
                <a:cs typeface="Georgia"/>
              </a:rPr>
              <a:t>	</a:t>
            </a:r>
            <a:r>
              <a:rPr spc="-5" dirty="0">
                <a:latin typeface="Georgia"/>
                <a:cs typeface="Georgia"/>
              </a:rPr>
              <a:t>T</a:t>
            </a:r>
            <a:r>
              <a:rPr spc="5" dirty="0">
                <a:latin typeface="Georgia"/>
                <a:cs typeface="Georgia"/>
              </a:rPr>
              <a:t>h</a:t>
            </a:r>
            <a:r>
              <a:rPr spc="-5" dirty="0">
                <a:latin typeface="Georgia"/>
                <a:cs typeface="Georgia"/>
              </a:rPr>
              <a:t>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5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calcium </a:t>
            </a:r>
            <a:r>
              <a:rPr dirty="0"/>
              <a:t>oxide </a:t>
            </a:r>
            <a:r>
              <a:rPr spc="-10" dirty="0"/>
              <a:t>CaO </a:t>
            </a:r>
            <a:r>
              <a:rPr spc="-5" dirty="0"/>
              <a:t>reacts with</a:t>
            </a:r>
            <a:r>
              <a:rPr spc="150" dirty="0"/>
              <a:t> </a:t>
            </a:r>
            <a:r>
              <a:rPr spc="-5" dirty="0"/>
              <a:t>silicon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7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4369"/>
            <a:ext cx="5967730" cy="5614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dioxide </a:t>
            </a:r>
            <a:r>
              <a:rPr sz="2800" dirty="0">
                <a:latin typeface="Georgia"/>
                <a:cs typeface="Georgia"/>
              </a:rPr>
              <a:t>to </a:t>
            </a:r>
            <a:r>
              <a:rPr sz="2800" spc="-5" dirty="0">
                <a:latin typeface="Georgia"/>
                <a:cs typeface="Georgia"/>
              </a:rPr>
              <a:t>form calcium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silicate: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latin typeface="Georgia"/>
                <a:cs typeface="Georgia"/>
              </a:rPr>
              <a:t>CaO </a:t>
            </a:r>
            <a:r>
              <a:rPr sz="2800" b="1" spc="-5" dirty="0">
                <a:latin typeface="Georgia"/>
                <a:cs typeface="Georgia"/>
              </a:rPr>
              <a:t>+ </a:t>
            </a:r>
            <a:r>
              <a:rPr sz="2800" b="1" dirty="0">
                <a:latin typeface="Georgia"/>
                <a:cs typeface="Georgia"/>
              </a:rPr>
              <a:t>SiO2 </a:t>
            </a:r>
            <a:r>
              <a:rPr sz="2800" b="1" spc="-270" dirty="0">
                <a:latin typeface="Arial"/>
                <a:cs typeface="Arial"/>
              </a:rPr>
              <a:t>→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5" dirty="0">
                <a:latin typeface="Georgia"/>
                <a:cs typeface="Georgia"/>
              </a:rPr>
              <a:t>CaSiO3</a:t>
            </a:r>
            <a:endParaRPr sz="2800">
              <a:latin typeface="Georgia"/>
              <a:cs typeface="Georgia"/>
            </a:endParaRPr>
          </a:p>
          <a:p>
            <a:pPr marL="12700" marR="5080" indent="85090" algn="just">
              <a:lnSpc>
                <a:spcPct val="189500"/>
              </a:lnSpc>
              <a:spcBef>
                <a:spcPts val="1375"/>
              </a:spcBef>
            </a:pPr>
            <a:r>
              <a:rPr sz="2800" spc="-5" dirty="0">
                <a:latin typeface="Georgia"/>
                <a:cs typeface="Georgia"/>
              </a:rPr>
              <a:t>Calcium </a:t>
            </a:r>
            <a:r>
              <a:rPr sz="2800" spc="-10" dirty="0">
                <a:latin typeface="Georgia"/>
                <a:cs typeface="Georgia"/>
              </a:rPr>
              <a:t>silicate </a:t>
            </a:r>
            <a:r>
              <a:rPr sz="2800" spc="-5" dirty="0">
                <a:latin typeface="Georgia"/>
                <a:cs typeface="Georgia"/>
              </a:rPr>
              <a:t>CaSiO3 is also called  slag. This is also tapped off at the  </a:t>
            </a:r>
            <a:r>
              <a:rPr sz="2800" spc="-10" dirty="0">
                <a:latin typeface="Georgia"/>
                <a:cs typeface="Georgia"/>
              </a:rPr>
              <a:t>bottom </a:t>
            </a:r>
            <a:r>
              <a:rPr sz="2800" spc="-5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furnace. The slag floats  </a:t>
            </a:r>
            <a:r>
              <a:rPr sz="2800" spc="-10" dirty="0">
                <a:latin typeface="Georgia"/>
                <a:cs typeface="Georgia"/>
              </a:rPr>
              <a:t>above the iron </a:t>
            </a:r>
            <a:r>
              <a:rPr sz="2800" spc="-5" dirty="0">
                <a:latin typeface="Georgia"/>
                <a:cs typeface="Georgia"/>
              </a:rPr>
              <a:t>because it’s lighter. So, 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purpose of using limestone is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to: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0604" y="429260"/>
            <a:ext cx="5737860" cy="358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844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R="217170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040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latin typeface="Georgia"/>
                <a:cs typeface="Georgia"/>
              </a:rPr>
              <a:t>Collect</a:t>
            </a:r>
            <a:r>
              <a:rPr sz="2800" spc="-1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impurities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molten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26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Georgia"/>
                <a:cs typeface="Georgia"/>
              </a:rPr>
              <a:t>metal.</a:t>
            </a:r>
            <a:endParaRPr sz="2800">
              <a:latin typeface="Georgia"/>
              <a:cs typeface="Georgia"/>
            </a:endParaRPr>
          </a:p>
          <a:p>
            <a:pPr marL="240665" marR="5080" indent="-227965">
              <a:lnSpc>
                <a:spcPct val="189300"/>
              </a:lnSpc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latin typeface="Georgia"/>
                <a:cs typeface="Georgia"/>
              </a:rPr>
              <a:t>Protect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1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metal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from</a:t>
            </a:r>
            <a:r>
              <a:rPr sz="2800" spc="-1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oxidation</a:t>
            </a:r>
            <a:r>
              <a:rPr sz="2800" spc="-1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by  the </a:t>
            </a:r>
            <a:r>
              <a:rPr sz="2800" spc="-5" dirty="0">
                <a:latin typeface="Georgia"/>
                <a:cs typeface="Georgia"/>
              </a:rPr>
              <a:t>furnace atmosphere.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8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53301" y="7262621"/>
            <a:ext cx="1512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2795" algn="l"/>
              </a:tabLst>
            </a:pPr>
            <a:r>
              <a:rPr sz="2800" b="1" i="1" spc="-265" dirty="0">
                <a:latin typeface="Arial"/>
                <a:cs typeface="Arial"/>
              </a:rPr>
              <a:t>Th</a:t>
            </a:r>
            <a:r>
              <a:rPr sz="2800" b="1" i="1" spc="-235" dirty="0">
                <a:latin typeface="Arial"/>
                <a:cs typeface="Arial"/>
              </a:rPr>
              <a:t>e</a:t>
            </a:r>
            <a:r>
              <a:rPr sz="2800" b="1" i="1" dirty="0">
                <a:latin typeface="Arial"/>
                <a:cs typeface="Arial"/>
              </a:rPr>
              <a:t>	</a:t>
            </a:r>
            <a:r>
              <a:rPr sz="2800" b="1" i="1" spc="-210" dirty="0">
                <a:latin typeface="Arial"/>
                <a:cs typeface="Arial"/>
              </a:rPr>
              <a:t>bla</a:t>
            </a:r>
            <a:r>
              <a:rPr sz="2800" b="1" i="1" spc="-235" dirty="0">
                <a:latin typeface="Arial"/>
                <a:cs typeface="Arial"/>
              </a:rPr>
              <a:t>s</a:t>
            </a:r>
            <a:r>
              <a:rPr sz="2800" b="1" i="1" spc="35" dirty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64232" y="7262621"/>
            <a:ext cx="1146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150" dirty="0">
                <a:latin typeface="Arial"/>
                <a:cs typeface="Arial"/>
              </a:rPr>
              <a:t>fur</a:t>
            </a:r>
            <a:r>
              <a:rPr sz="2800" b="1" i="1" spc="-200" dirty="0">
                <a:latin typeface="Arial"/>
                <a:cs typeface="Arial"/>
              </a:rPr>
              <a:t>n</a:t>
            </a:r>
            <a:r>
              <a:rPr sz="2800" b="1" i="1" spc="-225" dirty="0">
                <a:latin typeface="Arial"/>
                <a:cs typeface="Arial"/>
              </a:rPr>
              <a:t>ace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07613" y="7262621"/>
            <a:ext cx="12623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0400" algn="l"/>
              </a:tabLst>
            </a:pPr>
            <a:r>
              <a:rPr sz="2800" b="1" i="1" spc="-145" dirty="0">
                <a:latin typeface="Arial"/>
                <a:cs typeface="Arial"/>
              </a:rPr>
              <a:t>fo</a:t>
            </a:r>
            <a:r>
              <a:rPr sz="2800" b="1" i="1" spc="-114" dirty="0">
                <a:latin typeface="Arial"/>
                <a:cs typeface="Arial"/>
              </a:rPr>
              <a:t>r</a:t>
            </a:r>
            <a:r>
              <a:rPr sz="2800" b="1" i="1" dirty="0">
                <a:latin typeface="Arial"/>
                <a:cs typeface="Arial"/>
              </a:rPr>
              <a:t>	</a:t>
            </a:r>
            <a:r>
              <a:rPr sz="2800" b="1" i="1" spc="-114" dirty="0">
                <a:latin typeface="Arial"/>
                <a:cs typeface="Arial"/>
              </a:rPr>
              <a:t>ir</a:t>
            </a:r>
            <a:r>
              <a:rPr sz="2800" b="1" i="1" spc="-204" dirty="0">
                <a:latin typeface="Arial"/>
                <a:cs typeface="Arial"/>
              </a:rPr>
              <a:t>o</a:t>
            </a:r>
            <a:r>
              <a:rPr sz="2800" b="1" i="1" spc="-24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262621"/>
            <a:ext cx="1624965" cy="88646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35"/>
              </a:spcBef>
              <a:tabLst>
                <a:tab pos="1159510" algn="l"/>
              </a:tabLst>
            </a:pPr>
            <a:r>
              <a:rPr sz="2800" b="1" i="1" spc="-215" dirty="0">
                <a:latin typeface="Arial"/>
                <a:cs typeface="Arial"/>
              </a:rPr>
              <a:t>Figure	</a:t>
            </a:r>
            <a:r>
              <a:rPr sz="2800" b="1" i="1" spc="-150" dirty="0">
                <a:latin typeface="Arial"/>
                <a:cs typeface="Arial"/>
              </a:rPr>
              <a:t>1:  </a:t>
            </a:r>
            <a:r>
              <a:rPr sz="2800" b="1" i="1" spc="-155" dirty="0">
                <a:latin typeface="Arial"/>
                <a:cs typeface="Arial"/>
              </a:rPr>
              <a:t>extractio</a:t>
            </a:r>
            <a:r>
              <a:rPr sz="2800" b="1" i="1" spc="-195" dirty="0">
                <a:latin typeface="Arial"/>
                <a:cs typeface="Arial"/>
              </a:rPr>
              <a:t>n</a:t>
            </a:r>
            <a:r>
              <a:rPr sz="2800" b="1" i="1" spc="-3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6591" y="1187196"/>
            <a:ext cx="5987796" cy="6083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0600" y="1252092"/>
            <a:ext cx="5810250" cy="5905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1550" y="1233042"/>
            <a:ext cx="5848350" cy="5943600"/>
          </a:xfrm>
          <a:custGeom>
            <a:avLst/>
            <a:gdLst/>
            <a:ahLst/>
            <a:cxnLst/>
            <a:rect l="l" t="t" r="r" b="b"/>
            <a:pathLst>
              <a:path w="5848350" h="5943600">
                <a:moveTo>
                  <a:pt x="0" y="5943600"/>
                </a:moveTo>
                <a:lnTo>
                  <a:pt x="5848350" y="5943600"/>
                </a:lnTo>
                <a:lnTo>
                  <a:pt x="5848350" y="0"/>
                </a:lnTo>
                <a:lnTo>
                  <a:pt x="0" y="0"/>
                </a:lnTo>
                <a:lnTo>
                  <a:pt x="0" y="59436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9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Custom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Wingdings</vt:lpstr>
      <vt:lpstr>Office Theme</vt:lpstr>
      <vt:lpstr>LECTURE 4 Iron blast furnace</vt:lpstr>
      <vt:lpstr>Hematite ore is added to the top of</vt:lpstr>
      <vt:lpstr>C + O2 → CO2 (Carbon dioxide)</vt:lpstr>
      <vt:lpstr>temperature, CO2 reacts immediately</vt:lpstr>
      <vt:lpstr>3C + Fe2O3 → 2Fe + 3CO (Carbon</vt:lpstr>
      <vt:lpstr>Now, Limestone</vt:lpstr>
      <vt:lpstr>calcium oxide CaO reacts with silicon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Briquetting (form pieces of regular  shapes)</dc:title>
  <dc:creator>Athil</dc:creator>
  <cp:lastModifiedBy>athil alezzi</cp:lastModifiedBy>
  <cp:revision>3</cp:revision>
  <dcterms:created xsi:type="dcterms:W3CDTF">2018-10-10T09:48:57Z</dcterms:created>
  <dcterms:modified xsi:type="dcterms:W3CDTF">2018-11-09T11:41:59Z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2018-10-10T00:00:00Z</vt:filetime>
  </property>
</Properties>
</file>